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Montserrat"/>
      <p:regular r:id="rId16"/>
      <p:bold r:id="rId17"/>
      <p:italic r:id="rId18"/>
      <p:boldItalic r:id="rId19"/>
    </p:embeddedFont>
    <p:embeddedFont>
      <p:font typeface="Lato"/>
      <p:regular r:id="rId20"/>
      <p:bold r:id="rId21"/>
      <p:italic r:id="rId22"/>
      <p:boldItalic r:id="rId23"/>
    </p:embeddedFont>
    <p:embeddedFont>
      <p:font typeface="Average"/>
      <p:regular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24" Type="http://schemas.openxmlformats.org/officeDocument/2006/relationships/font" Target="fonts/Average-regular.fntdata"/><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notesMaster" Target="notesMasters/notesMaster1.xml"/><Relationship Id="rId19" Type="http://schemas.openxmlformats.org/officeDocument/2006/relationships/font" Target="fonts/Montserrat-boldItalic.fntdata"/><Relationship Id="rId6" Type="http://schemas.openxmlformats.org/officeDocument/2006/relationships/slide" Target="slides/slide1.xml"/><Relationship Id="rId18"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3126fe2897d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3126fe2897d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3126fe2897d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3126fe2897d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3126fe2897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3126fe2897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3126fe2897d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3126fe2897d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Incidente CrowdStrike</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419"/>
              <a:t>Proyecto Sistemas Operativos 2024</a:t>
            </a:r>
            <a:br>
              <a:rPr lang="es-419"/>
            </a:br>
            <a:r>
              <a:rPr lang="es-419"/>
              <a:t>Santiago Maszong. LU: 125932</a:t>
            </a:r>
            <a:br>
              <a:rPr lang="es-419"/>
            </a:br>
            <a:r>
              <a:rPr lang="es-419"/>
              <a:t>Cesar Semsey. LU: 106329</a:t>
            </a:r>
            <a:endParaRPr/>
          </a:p>
          <a:p>
            <a:pPr indent="0" lvl="0" marL="0" rtl="0" algn="l">
              <a:lnSpc>
                <a:spcPct val="115000"/>
              </a:lnSpc>
              <a:spcBef>
                <a:spcPts val="1600"/>
              </a:spcBef>
              <a:spcAft>
                <a:spcPts val="0"/>
              </a:spcAft>
              <a:buNone/>
            </a:pPr>
            <a:r>
              <a:t/>
            </a:r>
            <a:endParaRPr/>
          </a:p>
          <a:p>
            <a:pPr indent="0" lvl="0" marL="0" rtl="0" algn="l">
              <a:lnSpc>
                <a:spcPct val="115000"/>
              </a:lnSpc>
              <a:spcBef>
                <a:spcPts val="1600"/>
              </a:spcBef>
              <a:spcAft>
                <a:spcPts val="160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pic>
        <p:nvPicPr>
          <p:cNvPr id="297" name="Google Shape;297;p26"/>
          <p:cNvPicPr preferRelativeResize="0"/>
          <p:nvPr/>
        </p:nvPicPr>
        <p:blipFill>
          <a:blip r:embed="rId3">
            <a:alphaModFix/>
          </a:blip>
          <a:stretch>
            <a:fillRect/>
          </a:stretch>
        </p:blipFill>
        <p:spPr>
          <a:xfrm>
            <a:off x="0" y="-64125"/>
            <a:ext cx="9144000" cy="52743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Contenidos</a:t>
            </a:r>
            <a:endParaRPr/>
          </a:p>
        </p:txBody>
      </p:sp>
      <p:sp>
        <p:nvSpPr>
          <p:cNvPr id="235" name="Google Shape;235;p18"/>
          <p:cNvSpPr txBox="1"/>
          <p:nvPr/>
        </p:nvSpPr>
        <p:spPr>
          <a:xfrm>
            <a:off x="1294300" y="2064600"/>
            <a:ext cx="3329100" cy="2020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419">
                <a:solidFill>
                  <a:srgbClr val="FFFFFF"/>
                </a:solidFill>
                <a:uFill>
                  <a:noFill/>
                </a:uFill>
                <a:latin typeface="Montserrat"/>
                <a:ea typeface="Montserrat"/>
                <a:cs typeface="Montserrat"/>
                <a:sym typeface="Montserrat"/>
                <a:hlinkClick action="ppaction://hlinksldjump" r:id="rId3">
                  <a:extLst>
                    <a:ext uri="{A12FA001-AC4F-418D-AE19-62706E023703}">
                      <ahyp:hlinkClr val="tx"/>
                    </a:ext>
                  </a:extLst>
                </a:hlinkClick>
              </a:rPr>
              <a:t>Resumen</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es-419">
                <a:solidFill>
                  <a:srgbClr val="FFFFFF"/>
                </a:solidFill>
                <a:latin typeface="Montserrat"/>
                <a:ea typeface="Montserrat"/>
                <a:cs typeface="Montserrat"/>
                <a:sym typeface="Montserrat"/>
              </a:rPr>
              <a:t>Causa</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es-419">
                <a:solidFill>
                  <a:srgbClr val="FFFFFF"/>
                </a:solidFill>
                <a:latin typeface="Montserrat"/>
                <a:ea typeface="Montserrat"/>
                <a:cs typeface="Montserrat"/>
                <a:sym typeface="Montserrat"/>
              </a:rPr>
              <a:t>Rol del Sistema Operativo, en el incidente</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es-419">
                <a:solidFill>
                  <a:srgbClr val="FFFFFF"/>
                </a:solidFill>
                <a:latin typeface="Montserrat"/>
                <a:ea typeface="Montserrat"/>
                <a:cs typeface="Montserrat"/>
                <a:sym typeface="Montserrat"/>
              </a:rPr>
              <a:t>Conclusiones - Desarrollo de SW</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es-419">
                <a:solidFill>
                  <a:srgbClr val="FFFFFF"/>
                </a:solidFill>
                <a:latin typeface="Montserrat"/>
                <a:ea typeface="Montserrat"/>
                <a:cs typeface="Montserrat"/>
                <a:sym typeface="Montserrat"/>
              </a:rPr>
              <a:t>Conclusiones - Sistema Operativo</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900"/>
              </a:spcAft>
              <a:buNone/>
            </a:pPr>
            <a:r>
              <a:t/>
            </a:r>
            <a:endParaRPr sz="1800">
              <a:solidFill>
                <a:srgbClr val="FFFFFF"/>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Resumen</a:t>
            </a:r>
            <a:endParaRPr/>
          </a:p>
        </p:txBody>
      </p:sp>
      <p:sp>
        <p:nvSpPr>
          <p:cNvPr id="241" name="Google Shape;241;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El 19 de julio de 2024, CrowdStrike lanzó una actualización rápida de contenido para su sensor Falcon en Windows, lo que provocó errores críticos de “pantalla azul” en numerosos sistemas. La actualización afectó a dispositivos en línea en ese momento, generando un fallo masivo debido a un error de lectura de memoria.</a:t>
            </a:r>
            <a:endParaRPr/>
          </a:p>
          <a:p>
            <a:pPr indent="0" lvl="0" marL="0" rtl="0" algn="l">
              <a:spcBef>
                <a:spcPts val="1600"/>
              </a:spcBef>
              <a:spcAft>
                <a:spcPts val="1600"/>
              </a:spcAft>
              <a:buNone/>
            </a:pPr>
            <a:r>
              <a:rPr lang="es-419"/>
              <a:t>La interrupción afectó a empresas en sectores como aerolíneas, banca y retail, causando retrasos en vuelos y pérdidas económicas considerables. Microsoft estimó que unos 8.5 millones de dispositivos se vieron impactados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Causa del Incidente</a:t>
            </a:r>
            <a:endParaRPr/>
          </a:p>
        </p:txBody>
      </p:sp>
      <p:sp>
        <p:nvSpPr>
          <p:cNvPr id="247" name="Google Shape;247;p20"/>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48" name="Google Shape;248;p20"/>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s-419" sz="1100"/>
              <a:t>Bug en el software</a:t>
            </a:r>
            <a:r>
              <a:rPr b="1" lang="es-419" sz="1100"/>
              <a:t>: </a:t>
            </a:r>
            <a:r>
              <a:rPr lang="es-419" sz="1100"/>
              <a:t>La actualización desencadenó un "out-of-bounds memory read" en el sensor de Falcon, lo que significa que el software intentó acceder a una región de memoria no asignada o fuera de los límites.</a:t>
            </a:r>
            <a:endParaRPr sz="1100">
              <a:solidFill>
                <a:srgbClr val="FFFFFF"/>
              </a:solidFill>
            </a:endParaRPr>
          </a:p>
        </p:txBody>
      </p:sp>
      <p:sp>
        <p:nvSpPr>
          <p:cNvPr id="249" name="Google Shape;249;p20"/>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0" name="Google Shape;250;p20"/>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s-419" sz="1200"/>
              <a:t>Limitaciones en las Pruebas de Validación:</a:t>
            </a:r>
            <a:r>
              <a:rPr lang="es-419" sz="1200"/>
              <a:t> El error no se detectó durante las pruebas estándar.</a:t>
            </a:r>
            <a:endParaRPr sz="11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Rol del SO  - Interacción con el Sensor de Seguridad</a:t>
            </a:r>
            <a:endParaRPr/>
          </a:p>
        </p:txBody>
      </p:sp>
      <p:sp>
        <p:nvSpPr>
          <p:cNvPr id="256" name="Google Shape;256;p21"/>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a:t>CrowdStrike Falcon funciona estrechamente con el sistema operativo, accediendo a áreas profundas del kernel de Windows para interceptar posibles amenazas. </a:t>
            </a:r>
            <a:endParaRPr/>
          </a:p>
          <a:p>
            <a:pPr indent="0" lvl="0" marL="0" rtl="0" algn="l">
              <a:spcBef>
                <a:spcPts val="1600"/>
              </a:spcBef>
              <a:spcAft>
                <a:spcPts val="0"/>
              </a:spcAft>
              <a:buNone/>
            </a:pPr>
            <a:r>
              <a:rPr lang="es-419"/>
              <a:t>Sin embargo, esta dependencia del kernel hace que cualquier error en el sensor pueda comprometer la estabilidad del sistema operativo, como ocurrió cuando la actualización defectuosa provocó errores de memoria en Windows. Este acceso profundo permite una protección robusta, pero también expone al sistema a fallos críticos en caso de problemas con el software de seguridad</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2"/>
          <p:cNvSpPr txBox="1"/>
          <p:nvPr>
            <p:ph type="title"/>
          </p:nvPr>
        </p:nvSpPr>
        <p:spPr>
          <a:xfrm>
            <a:off x="1297500" y="393750"/>
            <a:ext cx="7635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Rol del SO - Gestión de Memoria y Manejadores de Errores</a:t>
            </a:r>
            <a:endParaRPr/>
          </a:p>
        </p:txBody>
      </p:sp>
      <p:sp>
        <p:nvSpPr>
          <p:cNvPr id="262" name="Google Shape;262;p22"/>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rgbClr val="FFFFFF"/>
                </a:solidFill>
              </a:rPr>
              <a:t>En este incidente, el sistema operativo Windows no pudo gestionar adecuadamente el error de lectura de memoria fuera de los límites provocado por la actualización de Falcon.</a:t>
            </a:r>
            <a:endParaRPr>
              <a:solidFill>
                <a:srgbClr val="FFFFFF"/>
              </a:solidFill>
            </a:endParaRPr>
          </a:p>
          <a:p>
            <a:pPr indent="0" lvl="0" marL="0" rtl="0" algn="l">
              <a:spcBef>
                <a:spcPts val="1600"/>
              </a:spcBef>
              <a:spcAft>
                <a:spcPts val="1600"/>
              </a:spcAft>
              <a:buNone/>
            </a:pPr>
            <a:r>
              <a:rPr lang="es-419">
                <a:solidFill>
                  <a:srgbClr val="FFFFFF"/>
                </a:solidFill>
              </a:rPr>
              <a:t> Windows, al no manejar de forma efectiva esta interrupción crítica, llevó al sistema a una falla (BSOD). Esto subraya la importancia de contar con manejadores de errores más robustos en el sistema operativo para interceptar problemas de memoria y evitar que escalen hasta un reinicio forzado</a:t>
            </a:r>
            <a:endParaRPr/>
          </a:p>
        </p:txBody>
      </p:sp>
      <p:sp>
        <p:nvSpPr>
          <p:cNvPr id="263" name="Google Shape;263;p22"/>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3"/>
          <p:cNvSpPr txBox="1"/>
          <p:nvPr>
            <p:ph type="title"/>
          </p:nvPr>
        </p:nvSpPr>
        <p:spPr>
          <a:xfrm>
            <a:off x="1297500" y="393750"/>
            <a:ext cx="7635900" cy="102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Rol del SO - </a:t>
            </a:r>
            <a:r>
              <a:rPr lang="es-419"/>
              <a:t>Control de Actualizaciones de Seguridad</a:t>
            </a:r>
            <a:endParaRPr/>
          </a:p>
        </p:txBody>
      </p:sp>
      <p:sp>
        <p:nvSpPr>
          <p:cNvPr id="269" name="Google Shape;269;p23"/>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rgbClr val="FFFFFF"/>
                </a:solidFill>
              </a:rPr>
              <a:t>En entornos corporativos, las políticas de actualización de seguridad suelen aplicarse automáticamente para proteger los sistemas contra amenazas emergentes.</a:t>
            </a:r>
            <a:endParaRPr>
              <a:solidFill>
                <a:srgbClr val="FFFFFF"/>
              </a:solidFill>
            </a:endParaRPr>
          </a:p>
          <a:p>
            <a:pPr indent="0" lvl="0" marL="0" rtl="0" algn="l">
              <a:spcBef>
                <a:spcPts val="1600"/>
              </a:spcBef>
              <a:spcAft>
                <a:spcPts val="0"/>
              </a:spcAft>
              <a:buNone/>
            </a:pPr>
            <a:r>
              <a:rPr lang="es-419">
                <a:solidFill>
                  <a:srgbClr val="FFFFFF"/>
                </a:solidFill>
              </a:rPr>
              <a:t>Sin embargo, el sistema operativo no ofreció una forma fácil de retrasar la instalación de esta actualización específica de CrowdStrike, lo que dejó a muchas organizaciones sin control para gestionar su implementación o realizar pruebas previas en entornos de producción</a:t>
            </a:r>
            <a:endParaRPr>
              <a:solidFill>
                <a:srgbClr val="FFFFFF"/>
              </a:solidFill>
            </a:endParaRPr>
          </a:p>
          <a:p>
            <a:pPr indent="0" lvl="0" marL="0" rtl="0" algn="l">
              <a:spcBef>
                <a:spcPts val="1600"/>
              </a:spcBef>
              <a:spcAft>
                <a:spcPts val="0"/>
              </a:spcAft>
              <a:buNone/>
            </a:pPr>
            <a:r>
              <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
        <p:nvSpPr>
          <p:cNvPr id="270" name="Google Shape;270;p23"/>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Conclusiones - Desarrollo de SW</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76" name="Google Shape;276;p24"/>
          <p:cNvSpPr txBox="1"/>
          <p:nvPr/>
        </p:nvSpPr>
        <p:spPr>
          <a:xfrm>
            <a:off x="1266900" y="1202219"/>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77" name="Google Shape;277;p24"/>
          <p:cNvSpPr txBox="1"/>
          <p:nvPr>
            <p:ph idx="1" type="body"/>
          </p:nvPr>
        </p:nvSpPr>
        <p:spPr>
          <a:xfrm>
            <a:off x="1999800" y="1202250"/>
            <a:ext cx="5877300" cy="12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419" sz="1100"/>
              <a:t>Implementación de Despliegues Escalonados:</a:t>
            </a:r>
            <a:r>
              <a:rPr lang="es-419" sz="1100"/>
              <a:t> CrowdStrike debe priorizar un enfoque de despliegue escalonado o "canario", donde las actualizaciones se distribuyen inicialmente a un pequeño subconjunto de sistemas para observar su rendimiento antes de su implementación masiva. Esto permitiría detectar errores críticos en entornos reales sin comprometer a toda la base de usuarios​</a:t>
            </a:r>
            <a:endParaRPr sz="1100"/>
          </a:p>
          <a:p>
            <a:pPr indent="0" lvl="0" marL="0" rtl="0" algn="l">
              <a:spcBef>
                <a:spcPts val="1600"/>
              </a:spcBef>
              <a:spcAft>
                <a:spcPts val="0"/>
              </a:spcAft>
              <a:buNone/>
            </a:pPr>
            <a:r>
              <a:t/>
            </a:r>
            <a:endParaRPr sz="1100"/>
          </a:p>
          <a:p>
            <a:pPr indent="0" lvl="0" marL="0" rtl="0" algn="l">
              <a:spcBef>
                <a:spcPts val="1600"/>
              </a:spcBef>
              <a:spcAft>
                <a:spcPts val="1600"/>
              </a:spcAft>
              <a:buNone/>
            </a:pPr>
            <a:r>
              <a:t/>
            </a:r>
            <a:endParaRPr sz="1100"/>
          </a:p>
        </p:txBody>
      </p:sp>
      <p:sp>
        <p:nvSpPr>
          <p:cNvPr id="278" name="Google Shape;278;p24"/>
          <p:cNvSpPr txBox="1"/>
          <p:nvPr/>
        </p:nvSpPr>
        <p:spPr>
          <a:xfrm>
            <a:off x="1266900" y="2387756"/>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79" name="Google Shape;279;p24"/>
          <p:cNvSpPr txBox="1"/>
          <p:nvPr>
            <p:ph idx="1" type="body"/>
          </p:nvPr>
        </p:nvSpPr>
        <p:spPr>
          <a:xfrm>
            <a:off x="1999800" y="2387738"/>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419" sz="1200"/>
              <a:t>Pruebas de Validación Más Rigurosas: </a:t>
            </a:r>
            <a:r>
              <a:rPr lang="es-419" sz="1200"/>
              <a:t>Las pruebas de actualizaciones deben fortalecerse con técnicas avanzadas, como inyección de fallos y simulaciones de entorno, para garantizar que errores como la lectura de memoria fuera de límites no se propaguen a los usuarios.</a:t>
            </a:r>
            <a:endParaRPr sz="1200"/>
          </a:p>
          <a:p>
            <a:pPr indent="0" lvl="0" marL="0" rtl="0" algn="l">
              <a:spcBef>
                <a:spcPts val="1600"/>
              </a:spcBef>
              <a:spcAft>
                <a:spcPts val="1600"/>
              </a:spcAft>
              <a:buNone/>
            </a:pPr>
            <a:r>
              <a:t/>
            </a:r>
            <a:endParaRPr sz="1200"/>
          </a:p>
        </p:txBody>
      </p:sp>
      <p:sp>
        <p:nvSpPr>
          <p:cNvPr id="280" name="Google Shape;280;p24"/>
          <p:cNvSpPr txBox="1"/>
          <p:nvPr/>
        </p:nvSpPr>
        <p:spPr>
          <a:xfrm>
            <a:off x="1266900" y="35732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solidFill>
                  <a:srgbClr val="FFFFFF"/>
                </a:solidFill>
                <a:latin typeface="Montserrat"/>
                <a:ea typeface="Montserrat"/>
                <a:cs typeface="Montserrat"/>
                <a:sym typeface="Montserrat"/>
              </a:rPr>
              <a:t>03</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81" name="Google Shape;281;p24"/>
          <p:cNvSpPr txBox="1"/>
          <p:nvPr>
            <p:ph idx="1" type="body"/>
          </p:nvPr>
        </p:nvSpPr>
        <p:spPr>
          <a:xfrm>
            <a:off x="1999800" y="35732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419" sz="1200"/>
              <a:t>Control para el Usuario sobre las Actualizaciones:</a:t>
            </a:r>
            <a:r>
              <a:rPr lang="es-419" sz="1200"/>
              <a:t> Es crucial que los clientes de CrowdStrike tengan más control sobre cuándo y cómo se implementan las actualizaciones de seguridad.</a:t>
            </a:r>
            <a:endParaRPr sz="1200"/>
          </a:p>
          <a:p>
            <a:pPr indent="0" lvl="0" marL="0" rtl="0" algn="l">
              <a:spcBef>
                <a:spcPts val="1600"/>
              </a:spcBef>
              <a:spcAft>
                <a:spcPts val="0"/>
              </a:spcAft>
              <a:buNone/>
            </a:pPr>
            <a:r>
              <a:t/>
            </a:r>
            <a:endParaRPr sz="1200"/>
          </a:p>
          <a:p>
            <a:pPr indent="0" lvl="0" marL="0" rtl="0" algn="l">
              <a:spcBef>
                <a:spcPts val="1600"/>
              </a:spcBef>
              <a:spcAft>
                <a:spcPts val="1600"/>
              </a:spcAft>
              <a:buNone/>
            </a:pPr>
            <a:r>
              <a:t/>
            </a:r>
            <a:endParaRPr sz="1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Conclusiones - </a:t>
            </a:r>
            <a:r>
              <a:rPr lang="es-419"/>
              <a:t>Sistema Operativo</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87" name="Google Shape;287;p25"/>
          <p:cNvSpPr txBox="1"/>
          <p:nvPr/>
        </p:nvSpPr>
        <p:spPr>
          <a:xfrm>
            <a:off x="1266900" y="1202219"/>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88" name="Google Shape;288;p25"/>
          <p:cNvSpPr txBox="1"/>
          <p:nvPr>
            <p:ph idx="1" type="body"/>
          </p:nvPr>
        </p:nvSpPr>
        <p:spPr>
          <a:xfrm>
            <a:off x="1999800" y="1202250"/>
            <a:ext cx="5877300" cy="12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419" sz="1200"/>
              <a:t>Manejadores de Errores Más Robustecidos:</a:t>
            </a:r>
            <a:r>
              <a:rPr lang="es-419" sz="1200"/>
              <a:t> Windows  deberían mejorar la resiliencia del kernel frente a errores de memoria y software externo. Al implementar manejadores de error que puedan aislar fallos en componentes como los sensores de seguridad, el sistema operativo podría evitar que errores de terceros comprometan la estabilidad del sistema.</a:t>
            </a:r>
            <a:endParaRPr sz="1200"/>
          </a:p>
          <a:p>
            <a:pPr indent="0" lvl="0" marL="0" rtl="0" algn="l">
              <a:spcBef>
                <a:spcPts val="1600"/>
              </a:spcBef>
              <a:spcAft>
                <a:spcPts val="0"/>
              </a:spcAft>
              <a:buNone/>
            </a:pPr>
            <a:r>
              <a:t/>
            </a:r>
            <a:endParaRPr sz="1200"/>
          </a:p>
          <a:p>
            <a:pPr indent="0" lvl="0" marL="0" rtl="0" algn="l">
              <a:spcBef>
                <a:spcPts val="1600"/>
              </a:spcBef>
              <a:spcAft>
                <a:spcPts val="1600"/>
              </a:spcAft>
              <a:buNone/>
            </a:pPr>
            <a:r>
              <a:t/>
            </a:r>
            <a:endParaRPr sz="1200"/>
          </a:p>
        </p:txBody>
      </p:sp>
      <p:sp>
        <p:nvSpPr>
          <p:cNvPr id="289" name="Google Shape;289;p25"/>
          <p:cNvSpPr txBox="1"/>
          <p:nvPr/>
        </p:nvSpPr>
        <p:spPr>
          <a:xfrm>
            <a:off x="1266900" y="2387756"/>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90" name="Google Shape;290;p25"/>
          <p:cNvSpPr txBox="1"/>
          <p:nvPr>
            <p:ph idx="1" type="body"/>
          </p:nvPr>
        </p:nvSpPr>
        <p:spPr>
          <a:xfrm>
            <a:off x="1999800" y="2387738"/>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419" sz="1200"/>
              <a:t>Compatibilidad con Políticas de Control de Actualizaciones:</a:t>
            </a:r>
            <a:r>
              <a:rPr lang="es-419" sz="1200"/>
              <a:t> Diseñar el sistema operativo para permitir un control granular sobre las actualizaciones de seguridad externas podría ayudar a los administradores a retrasar o limitar el impacto de actualizaciones problemáticas.  Esto implicaría coordinar políticas de administración de parches con proveedores como CrowdStrike,  para que los usuarios puedan gestionar estas configuraciones.</a:t>
            </a:r>
            <a:endParaRPr sz="1200"/>
          </a:p>
          <a:p>
            <a:pPr indent="0" lvl="0" marL="0" rtl="0" algn="l">
              <a:spcBef>
                <a:spcPts val="1600"/>
              </a:spcBef>
              <a:spcAft>
                <a:spcPts val="1600"/>
              </a:spcAft>
              <a:buNone/>
            </a:pPr>
            <a:r>
              <a:t/>
            </a:r>
            <a:endParaRPr sz="1200"/>
          </a:p>
        </p:txBody>
      </p:sp>
      <p:sp>
        <p:nvSpPr>
          <p:cNvPr id="291" name="Google Shape;291;p25"/>
          <p:cNvSpPr txBox="1"/>
          <p:nvPr/>
        </p:nvSpPr>
        <p:spPr>
          <a:xfrm>
            <a:off x="1266900" y="385113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solidFill>
                  <a:srgbClr val="FFFFFF"/>
                </a:solidFill>
                <a:latin typeface="Montserrat"/>
                <a:ea typeface="Montserrat"/>
                <a:cs typeface="Montserrat"/>
                <a:sym typeface="Montserrat"/>
              </a:rPr>
              <a:t>03</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92" name="Google Shape;292;p25"/>
          <p:cNvSpPr txBox="1"/>
          <p:nvPr>
            <p:ph idx="1" type="body"/>
          </p:nvPr>
        </p:nvSpPr>
        <p:spPr>
          <a:xfrm>
            <a:off x="1999800" y="38511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419" sz="1200"/>
              <a:t>A</a:t>
            </a:r>
            <a:r>
              <a:rPr b="1" lang="es-419" sz="1200"/>
              <a:t>islamiento de Componentes de Seguridad: </a:t>
            </a:r>
            <a:r>
              <a:rPr lang="es-419" sz="1200"/>
              <a:t>Integrar un aislamiento más fuerte para componentes críticos, como los sensores de seguridad en el kernel, podría permitir que el sistema operativo contenga problemas sin que se propaguen</a:t>
            </a:r>
            <a:endParaRPr sz="1200"/>
          </a:p>
          <a:p>
            <a:pPr indent="0" lvl="0" marL="0" rtl="0" algn="l">
              <a:spcBef>
                <a:spcPts val="1600"/>
              </a:spcBef>
              <a:spcAft>
                <a:spcPts val="0"/>
              </a:spcAft>
              <a:buNone/>
            </a:pPr>
            <a:r>
              <a:t/>
            </a:r>
            <a:endParaRPr sz="1200"/>
          </a:p>
          <a:p>
            <a:pPr indent="0" lvl="0" marL="0" rtl="0" algn="l">
              <a:spcBef>
                <a:spcPts val="1600"/>
              </a:spcBef>
              <a:spcAft>
                <a:spcPts val="1600"/>
              </a:spcAft>
              <a:buNone/>
            </a:pPr>
            <a:r>
              <a:t/>
            </a:r>
            <a:endParaRPr sz="12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